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8FADD-ECC1-EEDD-945B-624313252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Антитеррористическая защищенность торговых объектов на территории Иркутской области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2E26AF-E46D-1EA6-B6B2-DCC82F7C5243}"/>
              </a:ext>
            </a:extLst>
          </p:cNvPr>
          <p:cNvSpPr txBox="1"/>
          <p:nvPr/>
        </p:nvSpPr>
        <p:spPr>
          <a:xfrm>
            <a:off x="9244668" y="5360565"/>
            <a:ext cx="24663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Ассоциацией муниципальных образований Иркутской области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Дроздов А.Е.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3952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-20-43-27</a:t>
            </a:r>
          </a:p>
        </p:txBody>
      </p:sp>
    </p:spTree>
    <p:extLst>
      <p:ext uri="{BB962C8B-B14F-4D97-AF65-F5344CB8AC3E}">
        <p14:creationId xmlns:p14="http://schemas.microsoft.com/office/powerpoint/2010/main" val="189002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F7DCC87-143D-98B6-EA65-0AC0BBFCA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57829"/>
            <a:ext cx="11742057" cy="167393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торговли (территории) являются местами массового пребывания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потенциально наиболее подверженными террористическим угрозам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необеспечение их владельцами условий безопасности граждан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антитеррористической защищенности может повлечь многочисленные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человеческие жертвы.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446AD49-5710-4D11-9F24-BFA7C69EF16E}"/>
              </a:ext>
            </a:extLst>
          </p:cNvPr>
          <p:cNvSpPr txBox="1">
            <a:spLocks/>
          </p:cNvSpPr>
          <p:nvPr/>
        </p:nvSpPr>
        <p:spPr>
          <a:xfrm>
            <a:off x="261257" y="3962402"/>
            <a:ext cx="11742057" cy="23796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п. 4 ч. 2 ст. 5 Федерального закона «О противодействии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терроризму» Министерством экономического развития и промышленности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формируется Перечень торговых объектов, расположенных 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территории Иркутской области, подлежащих категорированию, 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их антитеррористической защиты с учетом требований постановления Правительства РФ от 5 марта 2022 № 289.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89412C7-D405-1845-0B1C-A0BECF64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765" y="211183"/>
            <a:ext cx="6680635" cy="1188720"/>
          </a:xfrm>
        </p:spPr>
        <p:txBody>
          <a:bodyPr/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торговли</a:t>
            </a:r>
          </a:p>
        </p:txBody>
      </p:sp>
    </p:spTree>
    <p:extLst>
      <p:ext uri="{BB962C8B-B14F-4D97-AF65-F5344CB8AC3E}">
        <p14:creationId xmlns:p14="http://schemas.microsoft.com/office/powerpoint/2010/main" val="238338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523F348-90DB-6808-E9DC-5A9CDAAC8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14" y="375767"/>
            <a:ext cx="11553372" cy="118872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включения (исключения) торговых объектов (территорий) в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торговых объектов (территорий), подлежащих категорированию в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их антитеррористической защиты, утверждены указом Губернатора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от 19 июля 2021 № 198-уг.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0A5084-8FD7-8925-D192-D0E8602E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208" y="2070403"/>
            <a:ext cx="4368801" cy="1188719"/>
          </a:xfrm>
        </p:spPr>
        <p:txBody>
          <a:bodyPr>
            <a:normAutofit/>
          </a:bodyPr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включения в перечень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E60A98D-14D7-2185-1038-D25A63B87F95}"/>
              </a:ext>
            </a:extLst>
          </p:cNvPr>
          <p:cNvSpPr txBox="1">
            <a:spLocks/>
          </p:cNvSpPr>
          <p:nvPr/>
        </p:nvSpPr>
        <p:spPr>
          <a:xfrm>
            <a:off x="319314" y="3765039"/>
            <a:ext cx="11553372" cy="2467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прогнозируемое количество людей, которые могут погибнуть или получить вред здоровью на таких торговых объектах (территориях), составляет от 51 и более человек;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площадь торгового зала торгового объекта (территории), в том числе встроенного, пристроенного и встроенно-пристроенного к зданиям иного функционального значения, 150 квадратных метров и более.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6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8931F08-27B4-80F8-75C2-924731B2ACE3}"/>
              </a:ext>
            </a:extLst>
          </p:cNvPr>
          <p:cNvSpPr txBox="1">
            <a:spLocks/>
          </p:cNvSpPr>
          <p:nvPr/>
        </p:nvSpPr>
        <p:spPr bwMode="black">
          <a:xfrm>
            <a:off x="3430845" y="92325"/>
            <a:ext cx="4917250" cy="102564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исключения из перечня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B8B308D9-B570-0E95-B28B-782F49777D8C}"/>
              </a:ext>
            </a:extLst>
          </p:cNvPr>
          <p:cNvSpPr txBox="1">
            <a:spLocks/>
          </p:cNvSpPr>
          <p:nvPr/>
        </p:nvSpPr>
        <p:spPr>
          <a:xfrm>
            <a:off x="112784" y="1260747"/>
            <a:ext cx="5823559" cy="54966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торговой деятельности на торговом объекте (территории) (закрытие, перепрофилирование);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снос торгового объекта (территории);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или частичное уничтожение торгового объекта (территории) в результате пожара или иных чрезвычайных ситуаций;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является выставочным, демонстрационным залом;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торгового объекта (территории) внутри объекта (территории), требования к антитеррористической защищенности которых установлены иными актами Правительства Российской Федерации;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торгового объекта (территории) в иные перечни объектов (территорий), подлежащих категорированию, требования к антитеррористической защищенности которых установлены иными актами Правительства Российской Федерации;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DDEADEA2-57A8-B3D9-E6FA-589D8711E9C8}"/>
              </a:ext>
            </a:extLst>
          </p:cNvPr>
          <p:cNvSpPr txBox="1">
            <a:spLocks/>
          </p:cNvSpPr>
          <p:nvPr/>
        </p:nvSpPr>
        <p:spPr>
          <a:xfrm>
            <a:off x="6096000" y="1260747"/>
            <a:ext cx="5983216" cy="5597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согласованного акта обследования и категорирования торгового объекта (территории), который содержит сведения, подтверждающие принятие комиссией по обследованию и категорированию торгового объекта (территории) решения 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неприсвоении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торговому объекту (территории) категории (выводы об исключении торгового объекта (территории) из Перечня);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торгового объекта (территории) признаков, позволяющих отнести его к определенной категории в соответствии с пунктом 12 требований к антитеррористической защищенности торговых объектов (территорий), утвержденных постановлением Правительства Российской Федерации от 19 октября 2017 года №1273 «Об утверждении требований к антитеррористической защищенности торговых объектов (территорий) и формы паспорта безопасности торгового объекта (территории)»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20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26E2BEDD-E699-E7EF-7F67-2C5FDE44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42" y="1904030"/>
            <a:ext cx="6246902" cy="4798503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SzPts val="1800"/>
              <a:buNone/>
            </a:pP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Российской Федерации от 19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2017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1273 утверждены Требования к антитеррористической защищенности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объектов (территорий) и формы паспорта безопасности торгового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объекта. </a:t>
            </a:r>
            <a:endParaRPr lang="en-US" sz="1800" b="0" i="0" kern="1200" baseline="0" dirty="0">
              <a:solidFill>
                <a:srgbClr val="262626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</a:pP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Согласно п.п. 14,15 Требований для проведения категорирования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торговых объектов решением правообладателя создается комиссия по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обследованию и категорированию торгового объекта (территории) в течение 1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месяца </a:t>
            </a:r>
            <a:r>
              <a:rPr lang="ru-RU" sz="1800" b="0" i="0" u="sng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момента получения уведомления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 включении этого торгового объекта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(территории) в Перечень объектов, подлежащих категорированию, в состав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комиссии включаются органы местного самоуправления.</a:t>
            </a:r>
            <a:endParaRPr lang="en-US" sz="1800" b="0" i="0" kern="1200" baseline="0" dirty="0">
              <a:solidFill>
                <a:srgbClr val="262626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>
              <a:buSzPts val="1800"/>
              <a:buNone/>
            </a:pP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 включения в Перечень уполномоченное министерство направляет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соответствующее уведомление правообладателю. С момента получения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уведомления правообладатели обязаны приступить к категорированию и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паспортизации торговых объектов.</a:t>
            </a:r>
            <a:endParaRPr lang="ru-RU" sz="180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1849C5-0888-A01B-B3FB-F6DA7DA118DA}"/>
              </a:ext>
            </a:extLst>
          </p:cNvPr>
          <p:cNvSpPr txBox="1"/>
          <p:nvPr/>
        </p:nvSpPr>
        <p:spPr>
          <a:xfrm>
            <a:off x="6562289" y="2524815"/>
            <a:ext cx="5366856" cy="36933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неисполнения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антитеррористической защищенности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правообладателя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административная ответственность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2227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(ч.1 ст.20.35 КоАП РФ)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граждан в размере от трех тысяч до пяти тысяч рублей;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должностных лиц - от тридцати тысяч до пятидесяти тысяч рублей или дисквалификацию на срок от шести месяцев до трех лет;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юридических лиц - от ста тысяч до пятисот тысяч рублей.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48B3FCE-75EB-FFA4-CF9E-257F6D2B49FA}"/>
              </a:ext>
            </a:extLst>
          </p:cNvPr>
          <p:cNvSpPr txBox="1">
            <a:spLocks/>
          </p:cNvSpPr>
          <p:nvPr/>
        </p:nvSpPr>
        <p:spPr bwMode="black">
          <a:xfrm>
            <a:off x="2615668" y="155467"/>
            <a:ext cx="5815268" cy="151394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антитеррористической защищенности торговых объектов (территорий) и формы паспорта безопасности торгового объекта</a:t>
            </a:r>
          </a:p>
        </p:txBody>
      </p:sp>
    </p:spTree>
    <p:extLst>
      <p:ext uri="{BB962C8B-B14F-4D97-AF65-F5344CB8AC3E}">
        <p14:creationId xmlns:p14="http://schemas.microsoft.com/office/powerpoint/2010/main" val="225719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1ABA46-3AB3-104F-8A2E-06533F957A69}"/>
              </a:ext>
            </a:extLst>
          </p:cNvPr>
          <p:cNvSpPr txBox="1"/>
          <p:nvPr/>
        </p:nvSpPr>
        <p:spPr>
          <a:xfrm>
            <a:off x="161486" y="318511"/>
            <a:ext cx="11851547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комиссии может быть установлено не соответствие отдельного объекта критериям для включения в Перечень.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комиссией делается соответствующее заключение, которое подлежит направлению в уполномоченный орган власти для принятия решения об исключении объекта из Перечня, что в дальнейшем исключает обязанность правообладателя по подготовке паспорта безопасности.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4F626-2AF1-4D63-6E2B-75CA3705971F}"/>
              </a:ext>
            </a:extLst>
          </p:cNvPr>
          <p:cNvSpPr txBox="1"/>
          <p:nvPr/>
        </p:nvSpPr>
        <p:spPr>
          <a:xfrm>
            <a:off x="161485" y="2357035"/>
            <a:ext cx="11851547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ст. 12, п. 1 ст. 17 Федерального закона от 23.06.2016 №182-ФЗ «Об основах системы профилактики правонарушений в Российской Федерации»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 наделены правом на правовое просвещение и правовое информирование правообладателей торговых объектов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 утвержденных Правительством Российской Федерации требованиях к антитеррористической защищенности торговых объектов и необходимости их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исполнения, в том числе с использованием информационно-телекоммуникационных сетей, в том числе сети «Интернет».</a:t>
            </a:r>
          </a:p>
        </p:txBody>
      </p:sp>
    </p:spTree>
    <p:extLst>
      <p:ext uri="{BB962C8B-B14F-4D97-AF65-F5344CB8AC3E}">
        <p14:creationId xmlns:p14="http://schemas.microsoft.com/office/powerpoint/2010/main" val="3451509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6FF3E2F-1886-25D6-A486-ACEFFF7D9547}"/>
              </a:ext>
            </a:extLst>
          </p:cNvPr>
          <p:cNvSpPr txBox="1">
            <a:spLocks/>
          </p:cNvSpPr>
          <p:nvPr/>
        </p:nvSpPr>
        <p:spPr bwMode="black">
          <a:xfrm>
            <a:off x="3706237" y="163856"/>
            <a:ext cx="4456251" cy="75054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размещения на сайте администрации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126759-0FD1-48C7-D354-72163E655A09}"/>
              </a:ext>
            </a:extLst>
          </p:cNvPr>
          <p:cNvSpPr txBox="1"/>
          <p:nvPr/>
        </p:nvSpPr>
        <p:spPr>
          <a:xfrm>
            <a:off x="1233382" y="1476191"/>
            <a:ext cx="9401960" cy="452431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342900" indent="-342900" algn="l"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6 марта 2006 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35-ФЗ «О противодействии терроризму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 algn="l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19 октября 2017 г. № 1273 «Об утверждении требований к антитеррористической защищенности торговых объектов (территорий) и формы паспорта безопасности торгового объекта (территории)»</a:t>
            </a:r>
          </a:p>
          <a:p>
            <a:pPr marL="342900" indent="-342900" algn="l">
              <a:buAutoNum type="arabicPeriod"/>
            </a:pP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 Губернатора Иркутской области от 19 июля 2021 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198-уг «Об утверждении Критериев включения (исключения) торговых объектов (территорий) в перечень торговых объектов (территорий), расположенных в пределах территории Иркутской области и подлежащих категорированию в интересах их антитеррористической защиты»</a:t>
            </a:r>
          </a:p>
          <a:p>
            <a:pPr marL="342900" indent="-342900" algn="l">
              <a:buAutoNum type="arabicPeriod"/>
            </a:pPr>
            <a:endParaRPr lang="ru-RU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Министерства промышленности и торговли Российской Федерации о порядке применения требований к антитеррористической защищенности торговых объектов (территорий)</a:t>
            </a:r>
          </a:p>
          <a:p>
            <a:pPr marL="342900" indent="-342900" algn="l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форма акта обследования и категорирования торгового объекта (территории)</a:t>
            </a:r>
          </a:p>
        </p:txBody>
      </p:sp>
    </p:spTree>
    <p:extLst>
      <p:ext uri="{BB962C8B-B14F-4D97-AF65-F5344CB8AC3E}">
        <p14:creationId xmlns:p14="http://schemas.microsoft.com/office/powerpoint/2010/main" val="346486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5776D9-5E3D-6F82-9D0C-1D163706B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1178"/>
            <a:ext cx="12192000" cy="592682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97393-9D07-26D2-4B32-892AF959CE87}"/>
              </a:ext>
            </a:extLst>
          </p:cNvPr>
          <p:cNvSpPr txBox="1">
            <a:spLocks/>
          </p:cNvSpPr>
          <p:nvPr/>
        </p:nvSpPr>
        <p:spPr bwMode="black">
          <a:xfrm>
            <a:off x="3672681" y="71577"/>
            <a:ext cx="4456251" cy="750544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размещения материалов на сайте администрации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974646139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9868</TotalTime>
  <Words>895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Corbel</vt:lpstr>
      <vt:lpstr>Gill Sans MT</vt:lpstr>
      <vt:lpstr>Times New Roman</vt:lpstr>
      <vt:lpstr>Посылка</vt:lpstr>
      <vt:lpstr>Антитеррористическая защищенность торговых объектов на территории Иркутской области</vt:lpstr>
      <vt:lpstr>Объект торговли</vt:lpstr>
      <vt:lpstr>Критерии для включения в перечень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Антитеррористическая защищенность торговых объектов</dc:title>
  <dc:creator>Дроздов Александр Евгеньевич</dc:creator>
  <cp:lastModifiedBy>Дроздов Александр Евгеньевич</cp:lastModifiedBy>
  <cp:revision>82</cp:revision>
  <dcterms:created xsi:type="dcterms:W3CDTF">2023-10-27T02:30:04Z</dcterms:created>
  <dcterms:modified xsi:type="dcterms:W3CDTF">2023-11-03T07:01:20Z</dcterms:modified>
</cp:coreProperties>
</file>